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0"/>
  </p:notesMasterIdLst>
  <p:sldIdLst>
    <p:sldId id="257" r:id="rId4"/>
    <p:sldId id="260" r:id="rId5"/>
    <p:sldId id="282" r:id="rId6"/>
    <p:sldId id="283" r:id="rId7"/>
    <p:sldId id="286" r:id="rId8"/>
    <p:sldId id="288" r:id="rId9"/>
    <p:sldId id="289" r:id="rId10"/>
    <p:sldId id="277" r:id="rId11"/>
    <p:sldId id="281" r:id="rId12"/>
    <p:sldId id="294" r:id="rId13"/>
    <p:sldId id="290" r:id="rId14"/>
    <p:sldId id="291" r:id="rId15"/>
    <p:sldId id="292" r:id="rId16"/>
    <p:sldId id="293" r:id="rId17"/>
    <p:sldId id="258" r:id="rId18"/>
    <p:sldId id="263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8"/>
    <p:restoredTop sz="94674"/>
  </p:normalViewPr>
  <p:slideViewPr>
    <p:cSldViewPr snapToGrid="0">
      <p:cViewPr varScale="1">
        <p:scale>
          <a:sx n="124" d="100"/>
          <a:sy n="124" d="100"/>
        </p:scale>
        <p:origin x="12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MX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MX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MX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MX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MX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MX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MX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5/4/22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2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8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44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16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94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31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46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73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89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5/4/22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5/4/22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5/4/22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5/4/22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5/4/22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5/4/22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5/4/22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5/4/22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5/4/22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5/4/22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5/4/22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5/4/22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5/4/22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AD6011-2A5A-B046-85DC-58079A76FF77}"/>
              </a:ext>
            </a:extLst>
          </p:cNvPr>
          <p:cNvSpPr/>
          <p:nvPr userDrawn="1"/>
        </p:nvSpPr>
        <p:spPr>
          <a:xfrm>
            <a:off x="4591709" y="6356350"/>
            <a:ext cx="3047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.NET Conf </a:t>
            </a:r>
            <a:r>
              <a:rPr lang="en-US" b="1" dirty="0" err="1"/>
              <a:t>Latinoamérica</a:t>
            </a:r>
            <a:r>
              <a:rPr lang="en-US" b="1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5/4/22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5/4/22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5/4/22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5/4/22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5/4/22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5/4/22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5/4/22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5/4/22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5/4/22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5/4/22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5/4/22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5/4/22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5/4/22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5/4/22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5/4/22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5/4/22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5/4/22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5/4/22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5/4/22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5/4/22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5/4/22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B02E143-6B3C-A145-AD97-B1CDC6EC126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+mn-lt"/>
              </a:rPr>
              <a:t>.NET Conf </a:t>
            </a:r>
            <a:r>
              <a:rPr lang="en-US" sz="1800" b="1" dirty="0" err="1">
                <a:latin typeface="+mn-lt"/>
              </a:rPr>
              <a:t>Latinoamérica</a:t>
            </a:r>
            <a:r>
              <a:rPr lang="en-US" sz="1800" b="1" dirty="0">
                <a:latin typeface="+mn-lt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0B7D792-7F76-F940-A307-7B5B79E5F4D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5/4/22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B164F4-C407-B746-88D0-2E4D75A0E623}"/>
              </a:ext>
            </a:extLst>
          </p:cNvPr>
          <p:cNvSpPr/>
          <p:nvPr userDrawn="1"/>
        </p:nvSpPr>
        <p:spPr>
          <a:xfrm>
            <a:off x="4591709" y="6356350"/>
            <a:ext cx="3047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.NET Conf </a:t>
            </a:r>
            <a:r>
              <a:rPr lang="en-US" b="1" dirty="0" err="1"/>
              <a:t>Latinoamérica</a:t>
            </a:r>
            <a:r>
              <a:rPr lang="en-US" b="1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5/4/22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92EB2B-E461-7448-B495-C71DD6CB6996}"/>
              </a:ext>
            </a:extLst>
          </p:cNvPr>
          <p:cNvSpPr/>
          <p:nvPr userDrawn="1"/>
        </p:nvSpPr>
        <p:spPr>
          <a:xfrm>
            <a:off x="4591709" y="6352143"/>
            <a:ext cx="3047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.NET Conf </a:t>
            </a:r>
            <a:r>
              <a:rPr lang="en-US" b="1" dirty="0" err="1"/>
              <a:t>Latinoamérica</a:t>
            </a:r>
            <a:r>
              <a:rPr lang="en-US" b="1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46220"/>
            <a:ext cx="8028815" cy="3416255"/>
          </a:xfrm>
        </p:spPr>
        <p:txBody>
          <a:bodyPr/>
          <a:lstStyle/>
          <a:p>
            <a:r>
              <a:rPr lang="en-US" dirty="0"/>
              <a:t>Goodbye Renderers, Hello Handlers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945487"/>
            <a:ext cx="8028815" cy="1144163"/>
          </a:xfrm>
        </p:spPr>
        <p:txBody>
          <a:bodyPr/>
          <a:lstStyle/>
          <a:p>
            <a:r>
              <a:rPr lang="en-US" dirty="0"/>
              <a:t>Alejandro Ruiz</a:t>
            </a:r>
          </a:p>
          <a:p>
            <a:r>
              <a:rPr lang="en-US" dirty="0"/>
              <a:t>Microsoft MVP: Developer Technologies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Custom Renderer</a:t>
            </a:r>
            <a:r>
              <a:rPr lang="en-US" dirty="0"/>
              <a:t> -&gt; Custom Handler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2C12-DA35-E446-A09E-D47670289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New terms</a:t>
            </a:r>
          </a:p>
          <a:p>
            <a:pPr lvl="1"/>
            <a:r>
              <a:rPr lang="en-US" dirty="0" err="1"/>
              <a:t>CreatePlatformView</a:t>
            </a:r>
            <a:r>
              <a:rPr lang="en-US" dirty="0"/>
              <a:t> – this Method allows to generate the instance of the native control.</a:t>
            </a:r>
          </a:p>
          <a:p>
            <a:pPr lvl="1"/>
            <a:r>
              <a:rPr lang="en-US" dirty="0" err="1"/>
              <a:t>ConnectHandler</a:t>
            </a:r>
            <a:r>
              <a:rPr lang="en-US" dirty="0"/>
              <a:t> – this Method allows to initialize our native control.</a:t>
            </a:r>
          </a:p>
          <a:p>
            <a:pPr lvl="1"/>
            <a:r>
              <a:rPr lang="en-US" dirty="0" err="1"/>
              <a:t>DisconnectHandler</a:t>
            </a:r>
            <a:r>
              <a:rPr lang="en-US" dirty="0"/>
              <a:t> – this Method can be used to free resources, handlers, delegates, free memory, unload controls, etc.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001399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162DEA-C55A-274E-B1FF-92B25024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7949543" cy="2852737"/>
          </a:xfrm>
        </p:spPr>
        <p:txBody>
          <a:bodyPr/>
          <a:lstStyle/>
          <a:p>
            <a:r>
              <a:rPr lang="en-MX" dirty="0"/>
              <a:t>How to generate a Custom Handler.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7D673-D091-0F49-8F87-94EBDAD47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7949543" cy="1500187"/>
          </a:xfrm>
        </p:spPr>
        <p:txBody>
          <a:bodyPr/>
          <a:lstStyle/>
          <a:p>
            <a:endParaRPr lang="en-MX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A501BB0-7947-4D44-92A1-9E67973FD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2550" y="3498850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30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How to generate a Custom Handler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2C12-DA35-E446-A09E-D47670289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147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Create a new class with your control with the View o the component to extend Entry/Button/Image etc.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Create a partial </a:t>
            </a:r>
            <a:r>
              <a:rPr lang="en-US" sz="2000" dirty="0" err="1"/>
              <a:t>ViewHandler</a:t>
            </a:r>
            <a:r>
              <a:rPr lang="en-US" sz="2000" dirty="0"/>
              <a:t> class with a public static </a:t>
            </a:r>
            <a:r>
              <a:rPr lang="en-US" sz="2000" dirty="0" err="1"/>
              <a:t>PropertyMapper</a:t>
            </a:r>
            <a:r>
              <a:rPr lang="en-US" sz="2000" dirty="0"/>
              <a:t> member.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50BFF-6019-424C-8F9F-A453001C2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38" y="1912849"/>
            <a:ext cx="3344555" cy="1789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095FB5-4FD4-BC4A-92A0-8D8B61BBE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293" y="4098097"/>
            <a:ext cx="44323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12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How to generate a Custom Handler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2C12-DA35-E446-A09E-D47670289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147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3. Create a the native implementation using the same name as the previous virtual </a:t>
            </a:r>
            <a:r>
              <a:rPr lang="en-US" sz="2000" dirty="0" err="1"/>
              <a:t>ViewHandler</a:t>
            </a:r>
            <a:r>
              <a:rPr lang="en-US" sz="2000" dirty="0"/>
              <a:t> class and within the same namespace also use the </a:t>
            </a:r>
            <a:r>
              <a:rPr lang="en-US" sz="2000" dirty="0" err="1"/>
              <a:t>ViewHandler</a:t>
            </a:r>
            <a:r>
              <a:rPr lang="en-US" sz="2000" dirty="0"/>
              <a:t> base type and set the proper Virtual / Native view types, and implement the </a:t>
            </a:r>
            <a:r>
              <a:rPr lang="en-US" sz="2000" dirty="0" err="1"/>
              <a:t>CreatePlatformView</a:t>
            </a:r>
            <a:r>
              <a:rPr lang="en-US" sz="2000" dirty="0"/>
              <a:t>, </a:t>
            </a:r>
            <a:r>
              <a:rPr lang="en-US" sz="2000" dirty="0" err="1"/>
              <a:t>ConnectHandler</a:t>
            </a:r>
            <a:r>
              <a:rPr lang="en-US" sz="2000" dirty="0"/>
              <a:t> and </a:t>
            </a:r>
            <a:r>
              <a:rPr lang="en-US" sz="2000" dirty="0" err="1"/>
              <a:t>DisconnectHandler</a:t>
            </a:r>
            <a:r>
              <a:rPr lang="en-US" sz="2000" dirty="0"/>
              <a:t> if needed.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3DC48-6F1A-B315-531A-F4BA36D11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958" y="2778823"/>
            <a:ext cx="7095875" cy="357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How to generate a Custom Handler</a:t>
            </a:r>
            <a:endParaRPr lang="es-ES_trad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2C12-DA35-E446-A09E-D47670289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147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4. And as a last step don't forget to register the handler inside the </a:t>
            </a:r>
            <a:r>
              <a:rPr lang="en-US" sz="2000" dirty="0" err="1"/>
              <a:t>MauiProgram</a:t>
            </a:r>
            <a:r>
              <a:rPr lang="en-US" sz="2000" dirty="0"/>
              <a:t> with the </a:t>
            </a:r>
            <a:r>
              <a:rPr lang="en-US" sz="2000" dirty="0" err="1"/>
              <a:t>ConfigureMauiHandlers</a:t>
            </a:r>
            <a:r>
              <a:rPr lang="en-US" sz="2000" dirty="0"/>
              <a:t> builder’s method.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F1EE9-C018-A84A-BF9C-095DD64F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243" y="2414380"/>
            <a:ext cx="6227653" cy="309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97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107198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107198" cy="1500187"/>
          </a:xfrm>
        </p:spPr>
        <p:txBody>
          <a:bodyPr/>
          <a:lstStyle/>
          <a:p>
            <a:r>
              <a:rPr lang="en-US" dirty="0"/>
              <a:t>Custom Handlers</a:t>
            </a:r>
          </a:p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BD4A34F-CA10-194B-9049-2A0FADF52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7892" y="4184650"/>
            <a:ext cx="25908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1133"/>
            <a:ext cx="10515600" cy="2852737"/>
          </a:xfrm>
        </p:spPr>
        <p:txBody>
          <a:bodyPr/>
          <a:lstStyle/>
          <a:p>
            <a:r>
              <a:rPr lang="en-US" dirty="0"/>
              <a:t>¡Thanks, </a:t>
            </a:r>
            <a:r>
              <a:rPr lang="en-US" dirty="0" err="1"/>
              <a:t>Obrigado</a:t>
            </a:r>
            <a:r>
              <a:rPr lang="en-US" dirty="0"/>
              <a:t>, </a:t>
            </a:r>
            <a:r>
              <a:rPr lang="es-ES" dirty="0"/>
              <a:t>C</a:t>
            </a:r>
            <a:r>
              <a:rPr lang="az-Cyrl-AZ" dirty="0"/>
              <a:t>пасибо</a:t>
            </a:r>
            <a:r>
              <a:rPr lang="en-US" dirty="0"/>
              <a:t>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869683"/>
            <a:ext cx="10515600" cy="1500187"/>
          </a:xfrm>
        </p:spPr>
        <p:txBody>
          <a:bodyPr/>
          <a:lstStyle/>
          <a:p>
            <a:r>
              <a:rPr lang="en-US" dirty="0"/>
              <a:t>Goodbye Renderers, Hello Handlers</a:t>
            </a:r>
          </a:p>
          <a:p>
            <a:r>
              <a:rPr lang="en-US" dirty="0"/>
              <a:t>Alejandro Ruiz</a:t>
            </a:r>
          </a:p>
          <a:p>
            <a:r>
              <a:rPr lang="en-US" dirty="0"/>
              <a:t>Microsoft MVP: Developer Technologies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74159" y="4409825"/>
            <a:ext cx="21209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770BA8-8803-5B43-A2CD-CD763E9D3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4850" y="375034"/>
            <a:ext cx="1905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¿Handlers?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2C12-DA35-E446-A09E-D47670289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.NET MAUI Custom Renderers are evolving into Handlers.</a:t>
            </a:r>
          </a:p>
          <a:p>
            <a:r>
              <a:rPr lang="en-US" dirty="0"/>
              <a:t>Custom Handlers is the new way to extend existing MAUI controls and/or to create new native controls.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162DEA-C55A-274E-B1FF-92B25024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7949543" cy="2852737"/>
          </a:xfrm>
        </p:spPr>
        <p:txBody>
          <a:bodyPr/>
          <a:lstStyle/>
          <a:p>
            <a:r>
              <a:rPr lang="en-US" dirty="0"/>
              <a:t>Issues with </a:t>
            </a:r>
            <a:r>
              <a:rPr lang="en-US" dirty="0" err="1"/>
              <a:t>Xamarin.Forms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A501BB0-7947-4D44-92A1-9E67973FD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2550" y="3498850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05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Root issues with the </a:t>
            </a:r>
            <a:r>
              <a:rPr lang="en-US" dirty="0" err="1"/>
              <a:t>Xamarin.Forms</a:t>
            </a:r>
            <a:r>
              <a:rPr lang="en-US" dirty="0"/>
              <a:t>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2C12-DA35-E446-A09E-D47670289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 controls tied to the framework.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Assembly scanning impact the app performance.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Complex way to access native APIs.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BBB1D-6B7F-584F-99FF-ACD000756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911" y="2463390"/>
            <a:ext cx="4457700" cy="73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4615DF-9DF5-0B4E-A64C-9E84AB085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11" y="4001294"/>
            <a:ext cx="4851400" cy="59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418F0F-124E-1E4A-A95E-AE2789BE8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911" y="5375659"/>
            <a:ext cx="5334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45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handlers got introduced on .NET MAUI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2C12-DA35-E446-A09E-D47670289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Performance.</a:t>
            </a:r>
          </a:p>
          <a:p>
            <a:pPr lvl="1"/>
            <a:r>
              <a:rPr lang="en-US" dirty="0"/>
              <a:t>Improvements with IoC, avoid Reflection and assembly scanning, layout improvements, and all handlers are “fast renderers”</a:t>
            </a:r>
          </a:p>
          <a:p>
            <a:r>
              <a:rPr lang="en-US" dirty="0"/>
              <a:t>API Improvements</a:t>
            </a:r>
          </a:p>
          <a:p>
            <a:pPr lvl="1"/>
            <a:r>
              <a:rPr lang="en-US" dirty="0"/>
              <a:t>Access to the Native APIs is complex, Handlers offers a simple way to consume platform specific APIs.</a:t>
            </a:r>
          </a:p>
          <a:p>
            <a:r>
              <a:rPr lang="en-US" dirty="0"/>
              <a:t>Simple</a:t>
            </a:r>
          </a:p>
          <a:p>
            <a:pPr lvl="1"/>
            <a:r>
              <a:rPr lang="en-US" dirty="0"/>
              <a:t>Project structure is simple compared with Custom Renderers, and avoid creating unneeded views.</a:t>
            </a:r>
          </a:p>
        </p:txBody>
      </p:sp>
    </p:spTree>
    <p:extLst>
      <p:ext uri="{BB962C8B-B14F-4D97-AF65-F5344CB8AC3E}">
        <p14:creationId xmlns:p14="http://schemas.microsoft.com/office/powerpoint/2010/main" val="1235368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162DEA-C55A-274E-B1FF-92B25024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7949543" cy="2852737"/>
          </a:xfrm>
        </p:spPr>
        <p:txBody>
          <a:bodyPr/>
          <a:lstStyle/>
          <a:p>
            <a:r>
              <a:rPr lang="es-ES_tradnl" dirty="0"/>
              <a:t>.NET MAUI </a:t>
            </a:r>
            <a:r>
              <a:rPr lang="es-ES_tradnl" dirty="0" err="1"/>
              <a:t>Goals</a:t>
            </a:r>
            <a:endParaRPr lang="es-ES_trad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7D673-D091-0F49-8F87-94EBDAD47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7949543" cy="1500187"/>
          </a:xfrm>
        </p:spPr>
        <p:txBody>
          <a:bodyPr/>
          <a:lstStyle/>
          <a:p>
            <a:endParaRPr lang="en-MX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A501BB0-7947-4D44-92A1-9E67973FD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2550" y="3498850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6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framework dependency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2C12-DA35-E446-A09E-D47670289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147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Framework dependency removed.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Performance improvements.</a:t>
            </a:r>
          </a:p>
          <a:p>
            <a:r>
              <a:rPr lang="en-US" dirty="0"/>
              <a:t>Simplify register.</a:t>
            </a:r>
          </a:p>
          <a:p>
            <a:r>
              <a:rPr lang="en-US" dirty="0"/>
              <a:t>Remove confuse platform specifics APIs / assembly registration.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BFD003-7598-2046-947E-12F6BFF6D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179" y="2236580"/>
            <a:ext cx="4451213" cy="165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67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162DEA-C55A-274E-B1FF-92B25024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7949543" cy="2852737"/>
          </a:xfrm>
        </p:spPr>
        <p:txBody>
          <a:bodyPr/>
          <a:lstStyle/>
          <a:p>
            <a:r>
              <a:rPr lang="en-US" dirty="0"/>
              <a:t>Terminology</a:t>
            </a:r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7D673-D091-0F49-8F87-94EBDAD47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7949543" cy="1500187"/>
          </a:xfrm>
        </p:spPr>
        <p:txBody>
          <a:bodyPr/>
          <a:lstStyle/>
          <a:p>
            <a:endParaRPr lang="en-MX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A501BB0-7947-4D44-92A1-9E67973FD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2550" y="3498850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19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Custom Renderer</a:t>
            </a:r>
            <a:r>
              <a:rPr lang="en-US" dirty="0"/>
              <a:t> -&gt; Custom Handler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2C12-DA35-E446-A09E-D47670289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We have new terms but similar to the ones used for custom renderers:</a:t>
            </a:r>
          </a:p>
          <a:p>
            <a:pPr lvl="1"/>
            <a:r>
              <a:rPr lang="en-MX" dirty="0"/>
              <a:t> </a:t>
            </a:r>
            <a:r>
              <a:rPr lang="en-MX" strike="sngStrike" dirty="0"/>
              <a:t>Element</a:t>
            </a:r>
            <a:r>
              <a:rPr lang="en-MX" dirty="0"/>
              <a:t> -&gt; VirtualView – Contains the cross platform definition for a visual component.</a:t>
            </a:r>
          </a:p>
          <a:p>
            <a:pPr lvl="1"/>
            <a:r>
              <a:rPr lang="en-MX" dirty="0"/>
              <a:t> </a:t>
            </a:r>
            <a:r>
              <a:rPr lang="en-MX" strike="sngStrike" dirty="0"/>
              <a:t>Control</a:t>
            </a:r>
            <a:r>
              <a:rPr lang="en-MX" dirty="0"/>
              <a:t> -&gt; PlatformView – Native control.</a:t>
            </a:r>
          </a:p>
          <a:p>
            <a:pPr lvl="1"/>
            <a:r>
              <a:rPr lang="en-MX" dirty="0"/>
              <a:t>Mapper -&gt; Map of properties to native implementations.</a:t>
            </a:r>
          </a:p>
          <a:p>
            <a:pPr lvl="1"/>
            <a:r>
              <a:rPr lang="en-MX" dirty="0"/>
              <a:t>Handler -&gt; Handle all the changes made to the VirtualView and apply the native implementation in comparision with Custom Renderers is basically the </a:t>
            </a:r>
            <a:r>
              <a:rPr lang="en-MX" strike="sngStrike" dirty="0"/>
              <a:t>OnElementPropertyChanged</a:t>
            </a:r>
            <a:r>
              <a:rPr lang="en-MX" dirty="0"/>
              <a:t> method.</a:t>
            </a:r>
          </a:p>
        </p:txBody>
      </p:sp>
    </p:spTree>
    <p:extLst>
      <p:ext uri="{BB962C8B-B14F-4D97-AF65-F5344CB8AC3E}">
        <p14:creationId xmlns:p14="http://schemas.microsoft.com/office/powerpoint/2010/main" val="212853266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469</Words>
  <Application>Microsoft Macintosh PowerPoint</Application>
  <PresentationFormat>Widescreen</PresentationFormat>
  <Paragraphs>70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Open Sans</vt:lpstr>
      <vt:lpstr>Calibri</vt:lpstr>
      <vt:lpstr>Arial</vt:lpstr>
      <vt:lpstr>Consolas</vt:lpstr>
      <vt:lpstr>1_Office Theme</vt:lpstr>
      <vt:lpstr>3_Office Theme</vt:lpstr>
      <vt:lpstr>2_Office Theme</vt:lpstr>
      <vt:lpstr>Goodbye Renderers, Hello Handlers</vt:lpstr>
      <vt:lpstr>¿Handlers?</vt:lpstr>
      <vt:lpstr>Issues with Xamarin.Forms</vt:lpstr>
      <vt:lpstr>Root issues with the Xamarin.Forms architecture</vt:lpstr>
      <vt:lpstr>Why handlers got introduced on .NET MAUI</vt:lpstr>
      <vt:lpstr>.NET MAUI Goals</vt:lpstr>
      <vt:lpstr>Remove framework dependency</vt:lpstr>
      <vt:lpstr>Terminology</vt:lpstr>
      <vt:lpstr>Custom Renderer -&gt; Custom Handler</vt:lpstr>
      <vt:lpstr>Custom Renderer -&gt; Custom Handler</vt:lpstr>
      <vt:lpstr>How to generate a Custom Handler.</vt:lpstr>
      <vt:lpstr>How to generate a Custom Handler</vt:lpstr>
      <vt:lpstr>How to generate a Custom Handler</vt:lpstr>
      <vt:lpstr>How to generate a Custom Handler</vt:lpstr>
      <vt:lpstr>Demo</vt:lpstr>
      <vt:lpstr>¡Thanks, Obrigado, Cпасибо!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Alejandro Ruiz</cp:lastModifiedBy>
  <cp:revision>17</cp:revision>
  <dcterms:created xsi:type="dcterms:W3CDTF">2020-08-18T20:47:27Z</dcterms:created>
  <dcterms:modified xsi:type="dcterms:W3CDTF">2022-05-04T17:23:42Z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